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5" r:id="rId3"/>
    <p:sldId id="302" r:id="rId4"/>
    <p:sldId id="315" r:id="rId5"/>
    <p:sldId id="316" r:id="rId6"/>
    <p:sldId id="317" r:id="rId7"/>
    <p:sldId id="318" r:id="rId8"/>
    <p:sldId id="319" r:id="rId9"/>
    <p:sldId id="304" r:id="rId10"/>
    <p:sldId id="292" r:id="rId11"/>
    <p:sldId id="297" r:id="rId12"/>
    <p:sldId id="296" r:id="rId13"/>
    <p:sldId id="321" r:id="rId14"/>
    <p:sldId id="320" r:id="rId15"/>
    <p:sldId id="278" r:id="rId16"/>
    <p:sldId id="276" r:id="rId17"/>
    <p:sldId id="283" r:id="rId18"/>
    <p:sldId id="285" r:id="rId1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966"/>
    <a:srgbClr val="FCF1E6"/>
    <a:srgbClr val="ED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701" autoAdjust="0"/>
    <p:restoredTop sz="93677" autoAdjust="0"/>
  </p:normalViewPr>
  <p:slideViewPr>
    <p:cSldViewPr snapToGrid="0" showGuides="1">
      <p:cViewPr varScale="1">
        <p:scale>
          <a:sx n="34" d="100"/>
          <a:sy n="34" d="100"/>
        </p:scale>
        <p:origin x="240" y="146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32"/>
    </p:cViewPr>
  </p:sorter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09-01-2025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19040-423E-42A6-8BB8-5EDE1F5CB8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80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rfc’s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Nederlands-</a:t>
            </a:r>
            <a:r>
              <a:rPr lang="nl-NL" dirty="0" err="1"/>
              <a:t>engels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IoT</a:t>
            </a:r>
            <a:r>
              <a:rPr lang="nl-NL" dirty="0"/>
              <a:t> richtlijn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19040-423E-42A6-8BB8-5EDE1F5CB8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6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rfc’s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Nederlands-</a:t>
            </a:r>
            <a:r>
              <a:rPr lang="nl-NL" dirty="0" err="1"/>
              <a:t>engels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IoT</a:t>
            </a:r>
            <a:r>
              <a:rPr lang="nl-NL" dirty="0"/>
              <a:t> richtlijn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19040-423E-42A6-8BB8-5EDE1F5CB8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16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TODO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rfc’s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Nederlands-</a:t>
            </a:r>
            <a:r>
              <a:rPr lang="nl-NL" dirty="0" err="1"/>
              <a:t>engels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Linkje naar </a:t>
            </a:r>
            <a:r>
              <a:rPr lang="nl-NL" dirty="0" err="1"/>
              <a:t>IoT</a:t>
            </a:r>
            <a:r>
              <a:rPr lang="nl-NL" dirty="0"/>
              <a:t> richtlijn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19040-423E-42A6-8BB8-5EDE1F5CB82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7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Auth-NL-profiel/pull/69" TargetMode="External"/><Relationship Id="rId2" Type="http://schemas.openxmlformats.org/officeDocument/2006/relationships/hyperlink" Target="https://github.com/Logius-standaarden/OAuth-NL-profiel/pull/68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ogius-standaarden/OAuth-NL-profiel/pull/7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Auth-NL-profiel/pull/71" TargetMode="External"/><Relationship Id="rId2" Type="http://schemas.openxmlformats.org/officeDocument/2006/relationships/hyperlink" Target="https://github.com/Logius-standaarden/OAuth-NL-profiel/issues/70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Auth-NL-profiel/pull/69" TargetMode="External"/><Relationship Id="rId2" Type="http://schemas.openxmlformats.org/officeDocument/2006/relationships/hyperlink" Target="https://github.com/Logius-standaarden/OAuth-NL-profiel/pull/68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ogius-standaarden/OAuth-NL-profiel/pull/7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449" TargetMode="External"/><Relationship Id="rId2" Type="http://schemas.openxmlformats.org/officeDocument/2006/relationships/hyperlink" Target="https://github.com/Logius-standaarden/OAuth-NL-profiel/issues/65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oauth.net/2/bearer-toke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Publicatie-Preview" TargetMode="External"/><Relationship Id="rId2" Type="http://schemas.openxmlformats.org/officeDocument/2006/relationships/hyperlink" Target="https://github.com/Logius-standaarden/OAuth-NL-profiel/tree/RFC-DPoP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logius-standaarden.github.io/Publicatie-Preview/OAuth-NL-profiel/RFC-DPoP/" TargetMode="External"/><Relationship Id="rId4" Type="http://schemas.openxmlformats.org/officeDocument/2006/relationships/hyperlink" Target="https://logius-standaarden.github.io/Publicatie-Preview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Auth-NL-profiel/pull/69" TargetMode="External"/><Relationship Id="rId2" Type="http://schemas.openxmlformats.org/officeDocument/2006/relationships/hyperlink" Target="https://github.com/Logius-standaarden/OAuth-NL-profiel/pull/68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ogius-standaarden/OAuth-NL-profiel/pull/7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documentatie.logius.nl/publicatie/api/oauth/v1.1.0/#authorization-server-profile" TargetMode="External"/><Relationship Id="rId2" Type="http://schemas.openxmlformats.org/officeDocument/2006/relationships/hyperlink" Target="https://logius-standaarden.github.io/Publicatie-Preview/OAuth-NL-profiel/Token_Exhange/#authorization-server-profile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</a:t>
            </a:r>
            <a:r>
              <a:rPr lang="en-US" sz="3600" dirty="0" err="1"/>
              <a:t>Oauth</a:t>
            </a:r>
            <a:br>
              <a:rPr lang="en-US" sz="3600"/>
            </a:br>
            <a:r>
              <a:rPr lang="en-US" sz="3600"/>
              <a:t>09-01-2025</a:t>
            </a:r>
            <a:endParaRPr lang="nl-NL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430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10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12933599" y="1725613"/>
            <a:ext cx="11453575" cy="1292400"/>
          </a:xfrm>
        </p:spPr>
        <p:txBody>
          <a:bodyPr/>
          <a:lstStyle/>
          <a:p>
            <a:r>
              <a:rPr lang="nl-NL" sz="3600" dirty="0" err="1"/>
              <a:t>OAuth</a:t>
            </a:r>
            <a:r>
              <a:rPr lang="nl-NL" sz="3600" dirty="0"/>
              <a:t> token exchange (RFC8693)</a:t>
            </a:r>
          </a:p>
          <a:p>
            <a:r>
              <a:rPr lang="nl-NL" sz="3600" dirty="0">
                <a:sym typeface="Wingdings" panose="05000000000000000000" pitchFamily="2" charset="2"/>
              </a:rPr>
              <a:t> </a:t>
            </a:r>
            <a:r>
              <a:rPr lang="nl-NL" sz="3600" dirty="0"/>
              <a:t>Vanuit de client (</a:t>
            </a:r>
            <a:r>
              <a:rPr lang="nl-NL" sz="3600" dirty="0" err="1"/>
              <a:t>Relying</a:t>
            </a:r>
            <a:r>
              <a:rPr lang="nl-NL" sz="3600" dirty="0"/>
              <a:t> Party)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12933600" y="3726000"/>
            <a:ext cx="10612200" cy="9055172"/>
          </a:xfrm>
        </p:spPr>
        <p:txBody>
          <a:bodyPr/>
          <a:lstStyle/>
          <a:p>
            <a:r>
              <a:rPr lang="nl-NL" b="1" i="1" dirty="0"/>
              <a:t>Token exchange: inwisselen van een token voor ander token (van een ander domein)</a:t>
            </a:r>
          </a:p>
          <a:p>
            <a:r>
              <a:rPr lang="nl-NL" b="1" i="1" dirty="0"/>
              <a:t>Wanneer is dit inlogmechanisme (</a:t>
            </a:r>
            <a:r>
              <a:rPr lang="nl-NL" b="1" i="1" dirty="0" err="1"/>
              <a:t>grant</a:t>
            </a:r>
            <a:r>
              <a:rPr lang="nl-NL" b="1" i="1" dirty="0"/>
              <a:t> type) te gebruiken?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Inwisselen van een SAML token voor een </a:t>
            </a:r>
            <a:r>
              <a:rPr lang="nl-NL" dirty="0" err="1"/>
              <a:t>OAuth</a:t>
            </a:r>
            <a:r>
              <a:rPr lang="nl-NL" dirty="0"/>
              <a:t> token (bijvoorbeeld </a:t>
            </a:r>
            <a:r>
              <a:rPr lang="nl-NL" dirty="0" err="1"/>
              <a:t>DigiD</a:t>
            </a:r>
            <a:r>
              <a:rPr lang="nl-NL" dirty="0"/>
              <a:t>, </a:t>
            </a:r>
            <a:r>
              <a:rPr lang="nl-NL" dirty="0" err="1"/>
              <a:t>eherkenning</a:t>
            </a:r>
            <a:r>
              <a:rPr lang="nl-NL" dirty="0"/>
              <a:t> </a:t>
            </a:r>
            <a:r>
              <a:rPr lang="nl-NL" dirty="0" err="1"/>
              <a:t>SSOnRijk</a:t>
            </a:r>
            <a:r>
              <a:rPr lang="nl-NL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Inwisselen tokens tussen </a:t>
            </a:r>
            <a:r>
              <a:rPr lang="nl-NL" dirty="0" err="1"/>
              <a:t>oveheidsorganisaties</a:t>
            </a:r>
            <a:r>
              <a:rPr lang="nl-NL" dirty="0"/>
              <a:t>.</a:t>
            </a:r>
          </a:p>
          <a:p>
            <a:pPr lvl="3" indent="0">
              <a:buNone/>
            </a:pPr>
            <a:endParaRPr lang="nl-NL" b="1" i="1" dirty="0"/>
          </a:p>
          <a:p>
            <a:pPr lvl="3" indent="0">
              <a:buNone/>
            </a:pPr>
            <a:r>
              <a:rPr lang="nl-NL" b="1" i="1" dirty="0"/>
              <a:t>Randvoorwaarden/beperkingen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Client moet zowel SAML als </a:t>
            </a:r>
            <a:r>
              <a:rPr lang="nl-NL" dirty="0" err="1"/>
              <a:t>OAuth</a:t>
            </a:r>
            <a:r>
              <a:rPr lang="nl-NL" dirty="0"/>
              <a:t> implementeren</a:t>
            </a:r>
          </a:p>
          <a:p>
            <a:pPr lvl="3" indent="0">
              <a:buNone/>
            </a:pPr>
            <a:endParaRPr lang="nl-NL" b="1" i="1" dirty="0"/>
          </a:p>
          <a:p>
            <a:pPr lvl="3" indent="0">
              <a:buNone/>
            </a:pP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34D44-D5D4-734B-D6DE-2445A96C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2956774"/>
            <a:ext cx="10612200" cy="101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11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12933600" y="1725613"/>
            <a:ext cx="10338776" cy="1292400"/>
          </a:xfrm>
        </p:spPr>
        <p:txBody>
          <a:bodyPr/>
          <a:lstStyle/>
          <a:p>
            <a:r>
              <a:rPr lang="nl-NL" sz="3600" dirty="0" err="1"/>
              <a:t>OAuth</a:t>
            </a:r>
            <a:r>
              <a:rPr lang="nl-NL" sz="3600" dirty="0"/>
              <a:t> en inloggen op een SAML IDP (zonder token exchange).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12933600" y="3726000"/>
            <a:ext cx="10536000" cy="9055172"/>
          </a:xfrm>
        </p:spPr>
        <p:txBody>
          <a:bodyPr/>
          <a:lstStyle/>
          <a:p>
            <a:r>
              <a:rPr lang="nl-NL" b="1" i="1" dirty="0"/>
              <a:t>Inloggen met </a:t>
            </a:r>
            <a:r>
              <a:rPr lang="nl-NL" b="1" i="1" dirty="0" err="1"/>
              <a:t>OAuth</a:t>
            </a:r>
            <a:r>
              <a:rPr lang="nl-NL" b="1" i="1" dirty="0"/>
              <a:t> client </a:t>
            </a:r>
          </a:p>
          <a:p>
            <a:r>
              <a:rPr lang="nl-NL" b="1" i="1" dirty="0"/>
              <a:t>Wanneer is dit inlogmechanisme (</a:t>
            </a:r>
            <a:r>
              <a:rPr lang="nl-NL" b="1" i="1" dirty="0" err="1"/>
              <a:t>grant</a:t>
            </a:r>
            <a:r>
              <a:rPr lang="nl-NL" b="1" i="1" dirty="0"/>
              <a:t> type) te gebruiken?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Een </a:t>
            </a:r>
            <a:r>
              <a:rPr lang="nl-NL" dirty="0" err="1"/>
              <a:t>OAuth</a:t>
            </a:r>
            <a:r>
              <a:rPr lang="nl-NL" dirty="0"/>
              <a:t> client </a:t>
            </a:r>
            <a:r>
              <a:rPr lang="nl-NL" dirty="0" err="1"/>
              <a:t>appicatie</a:t>
            </a:r>
            <a:r>
              <a:rPr lang="nl-NL" dirty="0"/>
              <a:t> wil </a:t>
            </a:r>
            <a:r>
              <a:rPr lang="nl-NL" dirty="0" err="1"/>
              <a:t>gebiuik</a:t>
            </a:r>
            <a:r>
              <a:rPr lang="nl-NL" dirty="0"/>
              <a:t> maken van een SAML IDP zoals  </a:t>
            </a:r>
            <a:r>
              <a:rPr lang="nl-NL" dirty="0" err="1"/>
              <a:t>DigiD</a:t>
            </a:r>
            <a:r>
              <a:rPr lang="nl-NL" dirty="0"/>
              <a:t>, </a:t>
            </a:r>
            <a:r>
              <a:rPr lang="nl-NL" dirty="0" err="1"/>
              <a:t>eHerkenning</a:t>
            </a:r>
            <a:r>
              <a:rPr lang="nl-NL" dirty="0"/>
              <a:t> of </a:t>
            </a:r>
            <a:r>
              <a:rPr lang="nl-NL" dirty="0" err="1"/>
              <a:t>SSOnRijk</a:t>
            </a:r>
            <a:endParaRPr lang="nl-NL" dirty="0"/>
          </a:p>
          <a:p>
            <a:pPr lvl="3" indent="0">
              <a:buNone/>
            </a:pPr>
            <a:endParaRPr lang="nl-NL" b="1" i="1" dirty="0"/>
          </a:p>
          <a:p>
            <a:pPr lvl="3" indent="0">
              <a:buNone/>
            </a:pPr>
            <a:r>
              <a:rPr lang="nl-NL" b="1" i="1" dirty="0"/>
              <a:t>Randvoorwaarden/beperkingen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OpenID</a:t>
            </a:r>
            <a:r>
              <a:rPr lang="nl-NL" dirty="0"/>
              <a:t> provider vertaalt tussen </a:t>
            </a:r>
            <a:r>
              <a:rPr lang="nl-NL" dirty="0" err="1"/>
              <a:t>OAuth</a:t>
            </a:r>
            <a:r>
              <a:rPr lang="nl-NL" dirty="0"/>
              <a:t> en SAML</a:t>
            </a:r>
          </a:p>
          <a:p>
            <a:r>
              <a:rPr lang="nl-NL" b="1" dirty="0"/>
              <a:t>Aandachtgebieden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Assurance levels bij de </a:t>
            </a:r>
            <a:r>
              <a:rPr lang="nl-NL" dirty="0" err="1"/>
              <a:t>identiteisvastelling</a:t>
            </a:r>
            <a:r>
              <a:rPr lang="nl-NL" dirty="0"/>
              <a:t> (WID-controle) (zie volgende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Inlogniveau. Dit is reeds beschreven in de </a:t>
            </a:r>
            <a:r>
              <a:rPr lang="en-GB" dirty="0"/>
              <a:t>NL GOV Assurance profile for OpenID Connect 1.0,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bevat</a:t>
            </a:r>
            <a:r>
              <a:rPr lang="en-GB" dirty="0"/>
              <a:t> </a:t>
            </a:r>
            <a:r>
              <a:rPr lang="en-GB" dirty="0" err="1"/>
              <a:t>voorbeelden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invulling</a:t>
            </a:r>
            <a:r>
              <a:rPr lang="en-GB" dirty="0"/>
              <a:t> van </a:t>
            </a:r>
            <a:r>
              <a:rPr lang="en-GB" dirty="0" err="1"/>
              <a:t>acr_value</a:t>
            </a:r>
            <a:r>
              <a:rPr lang="en-GB" dirty="0"/>
              <a:t> claims met het </a:t>
            </a:r>
            <a:r>
              <a:rPr lang="en-GB" dirty="0" err="1"/>
              <a:t>eIDAS</a:t>
            </a:r>
            <a:r>
              <a:rPr lang="en-GB" dirty="0"/>
              <a:t> </a:t>
            </a:r>
            <a:r>
              <a:rPr lang="en-GB" dirty="0" err="1"/>
              <a:t>stelsel</a:t>
            </a:r>
            <a:r>
              <a:rPr lang="en-GB" dirty="0"/>
              <a:t>.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Aandachtpunten bij de technische vertaling tussen SAML en </a:t>
            </a:r>
            <a:r>
              <a:rPr lang="nl-NL" dirty="0" err="1"/>
              <a:t>OAuth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8F7B3-AA46-D456-3E9D-CB23955E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97" y="1796245"/>
            <a:ext cx="10996368" cy="113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12933600" y="1725613"/>
            <a:ext cx="10338776" cy="1292400"/>
          </a:xfrm>
        </p:spPr>
        <p:txBody>
          <a:bodyPr/>
          <a:lstStyle/>
          <a:p>
            <a:r>
              <a:rPr lang="nl-NL" sz="3600" dirty="0" err="1"/>
              <a:t>OpenID</a:t>
            </a:r>
            <a:r>
              <a:rPr lang="nl-NL" sz="3600" dirty="0"/>
              <a:t> </a:t>
            </a:r>
            <a:r>
              <a:rPr lang="nl-NL" sz="3600" dirty="0" err="1"/>
              <a:t>for</a:t>
            </a:r>
            <a:r>
              <a:rPr lang="nl-NL" sz="3600" dirty="0"/>
              <a:t> </a:t>
            </a:r>
            <a:r>
              <a:rPr lang="nl-NL" sz="3600" dirty="0" err="1"/>
              <a:t>identity</a:t>
            </a:r>
            <a:r>
              <a:rPr lang="nl-NL" sz="3600" dirty="0"/>
              <a:t> </a:t>
            </a:r>
            <a:r>
              <a:rPr lang="nl-NL" sz="3600" dirty="0" err="1"/>
              <a:t>assurance</a:t>
            </a:r>
            <a:endParaRPr lang="nl-NL" sz="36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5"/>
          </p:nvPr>
        </p:nvSpPr>
        <p:spPr>
          <a:xfrm>
            <a:off x="12933600" y="3726000"/>
            <a:ext cx="11349316" cy="9055172"/>
          </a:xfrm>
        </p:spPr>
        <p:txBody>
          <a:bodyPr/>
          <a:lstStyle/>
          <a:p>
            <a:pPr lvl="3" indent="0">
              <a:spcBef>
                <a:spcPts val="2400"/>
              </a:spcBef>
              <a:buNone/>
            </a:pPr>
            <a:r>
              <a:rPr lang="nl-NL" b="1" i="1" dirty="0"/>
              <a:t>Identiteitsvaststelling bij de WID-controle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dirty="0"/>
              <a:t>Beschrijft het zekerheidsniveau van de identiteitsattributen bij de  WID controle. (en andere kenmerken in dat proces)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dirty="0"/>
              <a:t>Heeft betrekking op de </a:t>
            </a:r>
            <a:r>
              <a:rPr lang="nl-NL" dirty="0" err="1"/>
              <a:t>userInfo</a:t>
            </a:r>
            <a:r>
              <a:rPr lang="nl-NL" dirty="0"/>
              <a:t> en </a:t>
            </a:r>
            <a:r>
              <a:rPr lang="nl-NL" dirty="0" err="1"/>
              <a:t>id_token</a:t>
            </a:r>
            <a:r>
              <a:rPr lang="nl-NL" dirty="0"/>
              <a:t> specificaties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dirty="0"/>
              <a:t>Toe te passen bij </a:t>
            </a:r>
            <a:r>
              <a:rPr lang="nl-NL" dirty="0" err="1"/>
              <a:t>eHerkenning</a:t>
            </a:r>
            <a:r>
              <a:rPr lang="nl-NL" dirty="0"/>
              <a:t>, </a:t>
            </a:r>
            <a:r>
              <a:rPr lang="nl-NL" dirty="0" err="1"/>
              <a:t>eIDAS</a:t>
            </a:r>
            <a:r>
              <a:rPr lang="nl-NL" dirty="0"/>
              <a:t>, of de identiteitsvaststelling bij (semi)</a:t>
            </a:r>
            <a:r>
              <a:rPr lang="nl-NL" dirty="0" err="1"/>
              <a:t>oveheden</a:t>
            </a:r>
            <a:r>
              <a:rPr lang="nl-NL" dirty="0"/>
              <a:t> en bedrijven.</a:t>
            </a:r>
          </a:p>
          <a:p>
            <a:pPr lvl="3" indent="0">
              <a:buNone/>
            </a:pPr>
            <a:endParaRPr lang="nl-NL" dirty="0"/>
          </a:p>
          <a:p>
            <a:pPr lvl="3" indent="0">
              <a:buNone/>
            </a:pPr>
            <a:r>
              <a:rPr lang="nl-NL" b="1" i="1" dirty="0"/>
              <a:t>Randvoorwaarden/beperkingen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Is een raamwerk, bevat dus geen direct bruikbare specificaties/voorbeelden.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Voor </a:t>
            </a:r>
            <a:r>
              <a:rPr lang="nl-NL" dirty="0" err="1"/>
              <a:t>eIDAS</a:t>
            </a:r>
            <a:r>
              <a:rPr lang="nl-NL" dirty="0"/>
              <a:t> zijn er voorbeelden opgenomen.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Toepassing in bijvoorbeeld </a:t>
            </a:r>
            <a:r>
              <a:rPr lang="nl-NL" dirty="0" err="1"/>
              <a:t>SSOnRijk</a:t>
            </a:r>
            <a:r>
              <a:rPr lang="nl-NL" dirty="0"/>
              <a:t>, of specificaties op organisatieniveau zal opgepakt moeten worden met andere werkgroepen. </a:t>
            </a:r>
          </a:p>
          <a:p>
            <a:pPr marL="457200" lvl="3" indent="-457200">
              <a:spcBef>
                <a:spcPts val="2400"/>
              </a:spcBef>
            </a:pPr>
            <a:r>
              <a:rPr lang="nl-NL" dirty="0"/>
              <a:t>De specificatie is in draft, dus kan nog wijzigen.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5AE4-007A-C32B-60F0-7000D3D2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" y="3642937"/>
            <a:ext cx="12354707" cy="7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0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E1787-B0A6-B771-DEE1-453BFE2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DDE4818-DAFE-F8A1-88F2-D7A588D4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13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03370A-9B83-8297-D9EC-5D6E85E7C2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38985BA-8EE1-264D-5873-AB32C0F5C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504" y="3726000"/>
            <a:ext cx="7545414" cy="7740564"/>
          </a:xfrm>
        </p:spPr>
        <p:txBody>
          <a:bodyPr/>
          <a:lstStyle/>
          <a:p>
            <a:r>
              <a:rPr lang="nl-NL" dirty="0"/>
              <a:t>Wijzigingsverzoeken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B8C47FF-728B-8F14-BCEA-0CE68B2234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313566" y="3726000"/>
            <a:ext cx="1028686" cy="774056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182521-47A0-2D8C-2118-42E90F8134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 dirty="0">
                <a:highlight>
                  <a:srgbClr val="00FF00"/>
                </a:highlight>
              </a:rPr>
              <a:t># 68 </a:t>
            </a:r>
            <a:r>
              <a:rPr lang="nl-NL" dirty="0"/>
              <a:t>-  </a:t>
            </a:r>
            <a:r>
              <a:rPr lang="en-US" dirty="0">
                <a:hlinkClick r:id="rId2"/>
              </a:rPr>
              <a:t>POP en DPOP beter beschrijven</a:t>
            </a:r>
            <a:r>
              <a:rPr lang="en-US" dirty="0"/>
              <a:t> - </a:t>
            </a:r>
            <a:r>
              <a:rPr lang="nl-NL" dirty="0">
                <a:hlinkClick r:id="rId2"/>
              </a:rPr>
              <a:t>https://github.com/Logius-standaarden/OAuth-NL-profiel/pull/68</a:t>
            </a:r>
            <a:endParaRPr lang="nl-NL" dirty="0"/>
          </a:p>
          <a:p>
            <a:r>
              <a:rPr lang="nl-NL" dirty="0">
                <a:highlight>
                  <a:srgbClr val="00FF00"/>
                </a:highlight>
              </a:rPr>
              <a:t>#69 </a:t>
            </a:r>
            <a:r>
              <a:rPr lang="nl-NL" dirty="0"/>
              <a:t>- </a:t>
            </a:r>
            <a:r>
              <a:rPr lang="en-US" dirty="0">
                <a:hlinkClick r:id="rId3"/>
              </a:rPr>
              <a:t>token exchange addition</a:t>
            </a:r>
            <a:r>
              <a:rPr lang="en-US" dirty="0"/>
              <a:t> - 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https://github.com/Logius-standaarden/OAuth-NL-profiel/pull/69</a:t>
            </a:r>
            <a:endParaRPr lang="nl-NL" dirty="0"/>
          </a:p>
          <a:p>
            <a:r>
              <a:rPr lang="nl-NL" dirty="0"/>
              <a:t>#</a:t>
            </a:r>
            <a:r>
              <a:rPr lang="nl-NL" dirty="0">
                <a:highlight>
                  <a:srgbClr val="00FF00"/>
                </a:highlight>
              </a:rPr>
              <a:t>71</a:t>
            </a:r>
            <a:r>
              <a:rPr lang="nl-NL" dirty="0"/>
              <a:t> - </a:t>
            </a:r>
            <a:r>
              <a:rPr lang="en-US" dirty="0">
                <a:hlinkClick r:id="rId4"/>
              </a:rPr>
              <a:t>Update Authorization Server Profile.md</a:t>
            </a:r>
            <a:r>
              <a:rPr lang="en-US" dirty="0"/>
              <a:t> - </a:t>
            </a:r>
            <a:r>
              <a:rPr lang="nl-NL" dirty="0">
                <a:hlinkClick r:id="rId4"/>
              </a:rPr>
              <a:t>https://github.com/Logius-standaarden/OAuth-NL-profiel/pull/71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097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91C3B5-20BA-6A00-EFAC-1479B247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 Authorization Server </a:t>
            </a:r>
            <a:r>
              <a:rPr lang="en-US" b="1" dirty="0" err="1"/>
              <a:t>Profile.md</a:t>
            </a:r>
            <a:r>
              <a:rPr lang="en-US" b="1" dirty="0"/>
              <a:t> #71 </a:t>
            </a:r>
            <a:endParaRPr lang="en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1E370-FB65-5EF0-3858-7DE945A4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14</a:t>
            </a:fld>
            <a:endParaRPr lang="nl-NL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DCB9C5B-99D3-D0BB-C10B-09993DE620D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r>
              <a:rPr lang="en-US" dirty="0"/>
              <a:t>This PR fixes issue </a:t>
            </a:r>
            <a:r>
              <a:rPr lang="en-US" dirty="0">
                <a:hlinkClick r:id="rId2"/>
              </a:rPr>
              <a:t>#70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iGov</a:t>
            </a:r>
            <a:r>
              <a:rPr lang="en-US" dirty="0"/>
              <a:t>-NL : Additional content</a:t>
            </a:r>
          </a:p>
          <a:p>
            <a:r>
              <a:rPr lang="en-US" dirty="0"/>
              <a:t>How to select or obtain the key to be used for encryption of an access token is out of scope of this profile. A early draft of "Resource Indicators for OAuth 2.0" exist and could be used. This draft describes usage of the resource parameter to indicate the applicable resource server.</a:t>
            </a:r>
          </a:p>
          <a:p>
            <a:r>
              <a:rPr lang="en-US" dirty="0"/>
              <a:t>In case the Authorization Server and Resource Server are not operated under responsibility of the same </a:t>
            </a:r>
            <a:r>
              <a:rPr lang="en-US" dirty="0" err="1"/>
              <a:t>organisation</a:t>
            </a:r>
            <a:r>
              <a:rPr lang="en-US" dirty="0"/>
              <a:t>, the bearer token MUST be signed with the use of a </a:t>
            </a:r>
            <a:r>
              <a:rPr lang="en-US" dirty="0" err="1"/>
              <a:t>PKIoverheid</a:t>
            </a:r>
            <a:r>
              <a:rPr lang="en-US" dirty="0"/>
              <a:t> certificates with OIN.</a:t>
            </a:r>
          </a:p>
          <a:p>
            <a:r>
              <a:rPr lang="en-US" dirty="0"/>
              <a:t>If the bearer token is also encrypted the bearer token MUST be encrypted with the use of a </a:t>
            </a:r>
            <a:r>
              <a:rPr lang="en-US" dirty="0" err="1"/>
              <a:t>PKIoverheid</a:t>
            </a:r>
            <a:r>
              <a:rPr lang="en-US" dirty="0"/>
              <a:t> certificates with OIN.</a:t>
            </a:r>
          </a:p>
          <a:p>
            <a:endParaRPr lang="en-US" dirty="0"/>
          </a:p>
          <a:p>
            <a:r>
              <a:rPr lang="en-US" dirty="0" err="1"/>
              <a:t>Nog</a:t>
            </a:r>
            <a:r>
              <a:rPr lang="en-US" dirty="0"/>
              <a:t> feedback van Jan Jaap Z</a:t>
            </a:r>
          </a:p>
          <a:p>
            <a:r>
              <a:rPr lang="en-US" dirty="0">
                <a:hlinkClick r:id="rId3"/>
              </a:rPr>
              <a:t>https://github.com/Logius-standaarden/OAuth-NL-profiel</a:t>
            </a:r>
            <a:r>
              <a:rPr lang="en-US">
                <a:hlinkClick r:id="rId3"/>
              </a:rPr>
              <a:t>/pull/71</a:t>
            </a:r>
            <a:endParaRPr lang="en-US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990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09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C0096-0ECA-2136-5475-D9899F1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057323"/>
            <a:ext cx="13830300" cy="9067313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BA9E5ACF-0D00-4983-11F4-143260114CD6}"/>
              </a:ext>
            </a:extLst>
          </p:cNvPr>
          <p:cNvSpPr txBox="1">
            <a:spLocks/>
          </p:cNvSpPr>
          <p:nvPr/>
        </p:nvSpPr>
        <p:spPr>
          <a:xfrm>
            <a:off x="14734200" y="2508764"/>
            <a:ext cx="10338776" cy="1292400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600" b="1" kern="1200">
                <a:solidFill>
                  <a:srgbClr val="39870C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200" b="1" kern="1200">
                <a:solidFill>
                  <a:srgbClr val="39870C"/>
                </a:solidFill>
                <a:latin typeface="+mn-lt"/>
                <a:ea typeface="+mn-ea"/>
                <a:cs typeface="+mn-cs"/>
              </a:defRPr>
            </a:lvl3pPr>
            <a:lvl4pPr marL="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3600" dirty="0"/>
              <a:t>Documentatie en voorbeelden</a:t>
            </a: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9A08A553-E90F-D88B-B488-EF0516500BAC}"/>
              </a:ext>
            </a:extLst>
          </p:cNvPr>
          <p:cNvSpPr txBox="1">
            <a:spLocks/>
          </p:cNvSpPr>
          <p:nvPr/>
        </p:nvSpPr>
        <p:spPr>
          <a:xfrm>
            <a:off x="15033953" y="3801164"/>
            <a:ext cx="8908400" cy="8323472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600" b="1" kern="1200">
                <a:solidFill>
                  <a:srgbClr val="39870C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3200" b="1" kern="1200">
                <a:solidFill>
                  <a:srgbClr val="39870C"/>
                </a:solidFill>
                <a:latin typeface="+mn-lt"/>
                <a:ea typeface="+mn-ea"/>
                <a:cs typeface="+mn-cs"/>
              </a:defRPr>
            </a:lvl3pPr>
            <a:lvl4pPr marL="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i="1" dirty="0"/>
              <a:t>Wat help er voor </a:t>
            </a:r>
            <a:r>
              <a:rPr lang="nl-NL" b="1" i="1" dirty="0" err="1"/>
              <a:t>developers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OAS van de verschillende </a:t>
            </a:r>
            <a:r>
              <a:rPr lang="nl-NL" dirty="0" err="1"/>
              <a:t>rfc’s</a:t>
            </a:r>
            <a:r>
              <a:rPr lang="nl-NL" dirty="0"/>
              <a:t> met werkende test server? (wel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standards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)?</a:t>
            </a:r>
          </a:p>
          <a:p>
            <a:pPr marL="342900" lvl="3" indent="-342900"/>
            <a:r>
              <a:rPr lang="nl-NL" dirty="0"/>
              <a:t>Werkende </a:t>
            </a:r>
            <a:r>
              <a:rPr lang="nl-NL" dirty="0" err="1"/>
              <a:t>API’s</a:t>
            </a:r>
            <a:r>
              <a:rPr lang="nl-NL" dirty="0"/>
              <a:t> in een </a:t>
            </a:r>
            <a:r>
              <a:rPr lang="nl-NL" dirty="0" err="1"/>
              <a:t>developer</a:t>
            </a:r>
            <a:r>
              <a:rPr lang="nl-NL" dirty="0"/>
              <a:t> portal?</a:t>
            </a:r>
          </a:p>
          <a:p>
            <a:pPr marL="342900" lvl="3" indent="-342900"/>
            <a:r>
              <a:rPr lang="nl-NL" dirty="0"/>
              <a:t>Ook foutsituaties conform </a:t>
            </a:r>
            <a:r>
              <a:rPr lang="nl-NL" dirty="0" err="1"/>
              <a:t>OAuth</a:t>
            </a:r>
            <a:r>
              <a:rPr lang="nl-NL" dirty="0"/>
              <a:t> </a:t>
            </a:r>
            <a:r>
              <a:rPr lang="nl-NL" dirty="0" err="1"/>
              <a:t>specs</a:t>
            </a:r>
            <a:r>
              <a:rPr lang="nl-NL" dirty="0"/>
              <a:t> (combinatie)?</a:t>
            </a:r>
          </a:p>
          <a:p>
            <a:pPr marL="342900" lvl="3" indent="-342900"/>
            <a:r>
              <a:rPr lang="nl-NL" dirty="0"/>
              <a:t>Postman Projecten? Of voorbeeld apps?</a:t>
            </a:r>
          </a:p>
          <a:p>
            <a:pPr marL="342900" lvl="3" indent="-342900"/>
            <a:r>
              <a:rPr lang="nl-NL" dirty="0"/>
              <a:t>Uitgeschreven voorbeelden? (tekst).</a:t>
            </a:r>
          </a:p>
          <a:p>
            <a:pPr lvl="3" indent="0">
              <a:buFont typeface="Arial" panose="020B0604020202020204" pitchFamily="34" charset="0"/>
              <a:buNone/>
            </a:pPr>
            <a:endParaRPr lang="nl-NL" b="1" i="1" dirty="0"/>
          </a:p>
          <a:p>
            <a:pPr lvl="3" indent="0">
              <a:buFont typeface="Arial" panose="020B0604020202020204" pitchFamily="34" charset="0"/>
              <a:buNone/>
            </a:pPr>
            <a:r>
              <a:rPr lang="nl-NL" b="1" i="1" dirty="0"/>
              <a:t>Discussie</a:t>
            </a:r>
          </a:p>
          <a:p>
            <a:pPr lvl="3" indent="0">
              <a:buFont typeface="Arial" panose="020B0604020202020204" pitchFamily="34" charset="0"/>
              <a:buNone/>
            </a:pPr>
            <a:endParaRPr lang="nl-NL" b="1" i="1" dirty="0"/>
          </a:p>
          <a:p>
            <a:pPr lvl="3" indent="0">
              <a:buFont typeface="Arial" panose="020B0604020202020204" pitchFamily="34" charset="0"/>
              <a:buNone/>
            </a:pPr>
            <a:endParaRPr lang="nl-NL" b="1" i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395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12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69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8"/>
          </p:nvPr>
        </p:nvSpPr>
        <p:spPr>
          <a:xfrm>
            <a:off x="2889504" y="3726000"/>
            <a:ext cx="7545414" cy="7740564"/>
          </a:xfrm>
        </p:spPr>
        <p:txBody>
          <a:bodyPr/>
          <a:lstStyle/>
          <a:p>
            <a:r>
              <a:rPr lang="nl-NL" dirty="0"/>
              <a:t>Wijzigingsverzoeken</a:t>
            </a:r>
          </a:p>
          <a:p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11313566" y="3726000"/>
            <a:ext cx="1028686" cy="774056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71B0-D121-445B-FBA6-3D3AA64E2D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 dirty="0"/>
              <a:t># 68 -  </a:t>
            </a:r>
            <a:r>
              <a:rPr lang="en-US" dirty="0">
                <a:hlinkClick r:id="rId2"/>
              </a:rPr>
              <a:t>POP en DPOP beter beschrijven</a:t>
            </a:r>
            <a:r>
              <a:rPr lang="en-US" dirty="0"/>
              <a:t> - </a:t>
            </a:r>
            <a:r>
              <a:rPr lang="nl-NL" dirty="0">
                <a:hlinkClick r:id="rId2"/>
              </a:rPr>
              <a:t>https://github.com/Logius-standaarden/OAuth-NL-profiel/pull/68</a:t>
            </a:r>
            <a:endParaRPr lang="nl-NL" dirty="0"/>
          </a:p>
          <a:p>
            <a:r>
              <a:rPr lang="nl-NL" dirty="0"/>
              <a:t>#69 - </a:t>
            </a:r>
            <a:r>
              <a:rPr lang="en-US" dirty="0">
                <a:hlinkClick r:id="rId3"/>
              </a:rPr>
              <a:t>token exchange addition</a:t>
            </a:r>
            <a:r>
              <a:rPr lang="en-US" dirty="0"/>
              <a:t> - 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https://github.com/Logius-standaarden/OAuth-NL-profiel/pull/69</a:t>
            </a:r>
            <a:endParaRPr lang="nl-NL" dirty="0"/>
          </a:p>
          <a:p>
            <a:r>
              <a:rPr lang="nl-NL" dirty="0"/>
              <a:t>#71 - </a:t>
            </a:r>
            <a:r>
              <a:rPr lang="en-US" dirty="0">
                <a:hlinkClick r:id="rId4"/>
              </a:rPr>
              <a:t>Update Authorization Server Profile.md</a:t>
            </a:r>
            <a:r>
              <a:rPr lang="en-US" dirty="0"/>
              <a:t> - </a:t>
            </a:r>
            <a:r>
              <a:rPr lang="nl-NL" dirty="0">
                <a:hlinkClick r:id="rId4"/>
              </a:rPr>
              <a:t>https://github.com/Logius-standaarden/OAuth-NL-profiel/pull/71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423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3</a:t>
            </a:fld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8"/>
          </p:nvPr>
        </p:nvSpPr>
        <p:spPr>
          <a:xfrm>
            <a:off x="2889504" y="3726000"/>
            <a:ext cx="3887814" cy="7740564"/>
          </a:xfrm>
        </p:spPr>
        <p:txBody>
          <a:bodyPr/>
          <a:lstStyle/>
          <a:p>
            <a:r>
              <a:rPr lang="nl-NL" dirty="0"/>
              <a:t>Aanleiding</a:t>
            </a:r>
          </a:p>
          <a:p>
            <a:r>
              <a:rPr lang="nl-NL" dirty="0" err="1"/>
              <a:t>Mindmap</a:t>
            </a:r>
            <a:endParaRPr lang="nl-NL" dirty="0"/>
          </a:p>
          <a:p>
            <a:r>
              <a:rPr lang="nl-NL" b="1" dirty="0"/>
              <a:t>Toelichting en nut bij iedere RFC </a:t>
            </a:r>
          </a:p>
          <a:p>
            <a:r>
              <a:rPr lang="nl-NL" dirty="0"/>
              <a:t>Vragen</a:t>
            </a:r>
          </a:p>
          <a:p>
            <a:r>
              <a:rPr lang="nl-NL" dirty="0"/>
              <a:t>Aangeven prioriteit </a:t>
            </a:r>
          </a:p>
          <a:p>
            <a:r>
              <a:rPr lang="nl-NL" dirty="0"/>
              <a:t>    (met geeltjes)</a:t>
            </a:r>
          </a:p>
          <a:p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2"/>
          </p:nvPr>
        </p:nvSpPr>
        <p:spPr>
          <a:xfrm>
            <a:off x="13324110" y="3467330"/>
            <a:ext cx="10986468" cy="9253728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Token exchange SAML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/>
              <a:t>OAuth</a:t>
            </a:r>
            <a:endParaRPr lang="nl-NL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SAML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OIDC bridge en </a:t>
            </a:r>
            <a:r>
              <a:rPr lang="nl-NL" dirty="0" err="1"/>
              <a:t>identity</a:t>
            </a:r>
            <a:r>
              <a:rPr lang="nl-NL" dirty="0"/>
              <a:t> Assurance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Client </a:t>
            </a:r>
            <a:r>
              <a:rPr lang="nl-NL" dirty="0" err="1"/>
              <a:t>initiated</a:t>
            </a:r>
            <a:r>
              <a:rPr lang="nl-NL" dirty="0"/>
              <a:t> </a:t>
            </a:r>
            <a:r>
              <a:rPr lang="nl-NL" dirty="0" err="1"/>
              <a:t>Backchannel</a:t>
            </a:r>
            <a:r>
              <a:rPr lang="nl-NL" dirty="0"/>
              <a:t> </a:t>
            </a:r>
            <a:r>
              <a:rPr lang="nl-NL" dirty="0" err="1"/>
              <a:t>Authentication</a:t>
            </a:r>
            <a:r>
              <a:rPr lang="nl-NL" dirty="0"/>
              <a:t> (CIBA)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OAuth</a:t>
            </a:r>
            <a:r>
              <a:rPr lang="nl-NL" dirty="0"/>
              <a:t> device </a:t>
            </a:r>
            <a:r>
              <a:rPr lang="nl-NL" dirty="0" err="1"/>
              <a:t>authorzation</a:t>
            </a:r>
            <a:r>
              <a:rPr lang="nl-NL" dirty="0"/>
              <a:t> </a:t>
            </a:r>
            <a:r>
              <a:rPr lang="nl-NL" dirty="0" err="1"/>
              <a:t>grant</a:t>
            </a:r>
            <a:r>
              <a:rPr lang="nl-NL" dirty="0"/>
              <a:t> (rfc8628)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OpenID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Verifiable</a:t>
            </a:r>
            <a:r>
              <a:rPr lang="nl-NL" dirty="0"/>
              <a:t> </a:t>
            </a:r>
            <a:r>
              <a:rPr lang="nl-NL" dirty="0" err="1"/>
              <a:t>Creds</a:t>
            </a:r>
            <a:r>
              <a:rPr lang="nl-NL" dirty="0"/>
              <a:t> (</a:t>
            </a:r>
            <a:r>
              <a:rPr lang="nl-NL" dirty="0" err="1"/>
              <a:t>eIDAS</a:t>
            </a:r>
            <a:r>
              <a:rPr lang="nl-NL" dirty="0"/>
              <a:t> ID-wallet)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Rich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(RAR) op de client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Rich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en rechtendelegatie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Token exchange (</a:t>
            </a:r>
            <a:r>
              <a:rPr lang="nl-NL" dirty="0" err="1"/>
              <a:t>back-end</a:t>
            </a:r>
            <a:r>
              <a:rPr lang="nl-NL" dirty="0"/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OAuth</a:t>
            </a:r>
            <a:r>
              <a:rPr lang="nl-NL" dirty="0"/>
              <a:t> 2.1,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Rfc8705,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>
                <a:highlight>
                  <a:srgbClr val="FFFF00"/>
                </a:highlight>
              </a:rPr>
              <a:t>DPOP</a:t>
            </a:r>
            <a:r>
              <a:rPr lang="nl-NL" dirty="0"/>
              <a:t>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/>
              <a:t>PAR,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l-NL" dirty="0" err="1"/>
              <a:t>Opaque</a:t>
            </a:r>
            <a:r>
              <a:rPr lang="nl-NL" dirty="0"/>
              <a:t> tokens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835AAAE-3D65-2216-A3AA-1E54650DEB87}"/>
              </a:ext>
            </a:extLst>
          </p:cNvPr>
          <p:cNvSpPr/>
          <p:nvPr/>
        </p:nvSpPr>
        <p:spPr>
          <a:xfrm flipH="1">
            <a:off x="12265821" y="3483541"/>
            <a:ext cx="572973" cy="1405330"/>
          </a:xfrm>
          <a:prstGeom prst="rightBrace">
            <a:avLst>
              <a:gd name="adj1" fmla="val 8333"/>
              <a:gd name="adj2" fmla="val 35754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487F1A8-BF7F-6113-7553-AADB6BE54FAB}"/>
              </a:ext>
            </a:extLst>
          </p:cNvPr>
          <p:cNvSpPr/>
          <p:nvPr/>
        </p:nvSpPr>
        <p:spPr>
          <a:xfrm flipH="1">
            <a:off x="6293225" y="3467330"/>
            <a:ext cx="689515" cy="6816082"/>
          </a:xfrm>
          <a:prstGeom prst="rightBrace">
            <a:avLst>
              <a:gd name="adj1" fmla="val 8333"/>
              <a:gd name="adj2" fmla="val 43468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05CD7A61-096E-E7B0-E723-585978E77813}"/>
              </a:ext>
            </a:extLst>
          </p:cNvPr>
          <p:cNvSpPr txBox="1">
            <a:spLocks/>
          </p:cNvSpPr>
          <p:nvPr/>
        </p:nvSpPr>
        <p:spPr>
          <a:xfrm>
            <a:off x="7184934" y="3554062"/>
            <a:ext cx="4936417" cy="1710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6000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Token exchange tussen domeinen, (bijv. </a:t>
            </a:r>
            <a:r>
              <a:rPr lang="nl-NL" dirty="0" err="1"/>
              <a:t>DigiD</a:t>
            </a:r>
            <a:r>
              <a:rPr lang="nl-NL" dirty="0"/>
              <a:t>, </a:t>
            </a:r>
            <a:r>
              <a:rPr lang="nl-NL" dirty="0" err="1"/>
              <a:t>eH</a:t>
            </a:r>
            <a:r>
              <a:rPr lang="nl-NL" dirty="0"/>
              <a:t> en </a:t>
            </a:r>
            <a:r>
              <a:rPr lang="nl-NL" dirty="0" err="1"/>
              <a:t>SsonRijk</a:t>
            </a:r>
            <a:r>
              <a:rPr lang="nl-NL" dirty="0"/>
              <a:t>)</a:t>
            </a:r>
          </a:p>
        </p:txBody>
      </p:sp>
      <p:sp>
        <p:nvSpPr>
          <p:cNvPr id="12" name="Tijdelijke aanduiding voor tekst 5">
            <a:extLst>
              <a:ext uri="{FF2B5EF4-FFF2-40B4-BE49-F238E27FC236}">
                <a16:creationId xmlns:a16="http://schemas.microsoft.com/office/drawing/2014/main" id="{1C34D933-531D-706F-FFD6-B80D652C186A}"/>
              </a:ext>
            </a:extLst>
          </p:cNvPr>
          <p:cNvSpPr txBox="1">
            <a:spLocks/>
          </p:cNvSpPr>
          <p:nvPr/>
        </p:nvSpPr>
        <p:spPr>
          <a:xfrm>
            <a:off x="7184936" y="7096948"/>
            <a:ext cx="5008652" cy="2074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6000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Machtigingen, ondertekenen transacties/consent</a:t>
            </a:r>
          </a:p>
          <a:p>
            <a:r>
              <a:rPr lang="nl-NL" dirty="0"/>
              <a:t>Delegatie &amp; autorisatie</a:t>
            </a:r>
          </a:p>
        </p:txBody>
      </p:sp>
      <p:sp>
        <p:nvSpPr>
          <p:cNvPr id="13" name="Tijdelijke aanduiding voor tekst 5">
            <a:extLst>
              <a:ext uri="{FF2B5EF4-FFF2-40B4-BE49-F238E27FC236}">
                <a16:creationId xmlns:a16="http://schemas.microsoft.com/office/drawing/2014/main" id="{978754BE-D7EF-4EF9-19DB-4F1F8793FBED}"/>
              </a:ext>
            </a:extLst>
          </p:cNvPr>
          <p:cNvSpPr txBox="1">
            <a:spLocks/>
          </p:cNvSpPr>
          <p:nvPr/>
        </p:nvSpPr>
        <p:spPr>
          <a:xfrm>
            <a:off x="7184934" y="8929300"/>
            <a:ext cx="5848984" cy="15170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6000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Hogere security profielen</a:t>
            </a:r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EE425DB-326C-0D55-D6DD-D04DD6582269}"/>
              </a:ext>
            </a:extLst>
          </p:cNvPr>
          <p:cNvSpPr txBox="1">
            <a:spLocks/>
          </p:cNvSpPr>
          <p:nvPr/>
        </p:nvSpPr>
        <p:spPr>
          <a:xfrm>
            <a:off x="7184934" y="5447897"/>
            <a:ext cx="5080889" cy="15170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60000" indent="0" algn="l" defTabSz="1828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6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80000" indent="-36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54000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inloggen/bevestigen met mobiele apps (</a:t>
            </a:r>
            <a:r>
              <a:rPr lang="nl-NL" dirty="0" err="1"/>
              <a:t>usability</a:t>
            </a:r>
            <a:r>
              <a:rPr lang="nl-NL" dirty="0"/>
              <a:t>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AEB0195-6228-2B19-2694-6D74F7E0262D}"/>
              </a:ext>
            </a:extLst>
          </p:cNvPr>
          <p:cNvSpPr/>
          <p:nvPr/>
        </p:nvSpPr>
        <p:spPr>
          <a:xfrm flipH="1">
            <a:off x="12196809" y="5036155"/>
            <a:ext cx="636342" cy="1781505"/>
          </a:xfrm>
          <a:prstGeom prst="rightBrace">
            <a:avLst>
              <a:gd name="adj1" fmla="val 8333"/>
              <a:gd name="adj2" fmla="val 57110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E85FA16-B5FB-D163-555F-6F6B27A3CCC2}"/>
              </a:ext>
            </a:extLst>
          </p:cNvPr>
          <p:cNvSpPr/>
          <p:nvPr/>
        </p:nvSpPr>
        <p:spPr>
          <a:xfrm flipH="1">
            <a:off x="12764659" y="7019929"/>
            <a:ext cx="614091" cy="5848413"/>
          </a:xfrm>
          <a:prstGeom prst="rightBrace">
            <a:avLst>
              <a:gd name="adj1" fmla="val 8333"/>
              <a:gd name="adj2" fmla="val 64805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2CE241C-FA3D-A7F6-835A-59545C033008}"/>
              </a:ext>
            </a:extLst>
          </p:cNvPr>
          <p:cNvSpPr/>
          <p:nvPr/>
        </p:nvSpPr>
        <p:spPr>
          <a:xfrm flipH="1">
            <a:off x="12196814" y="7019929"/>
            <a:ext cx="636341" cy="752471"/>
          </a:xfrm>
          <a:prstGeom prst="rightBrace">
            <a:avLst>
              <a:gd name="adj1" fmla="val 8333"/>
              <a:gd name="adj2" fmla="val 54072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700972E-E8FC-1B53-CFD9-AFA582A11D0D}"/>
              </a:ext>
            </a:extLst>
          </p:cNvPr>
          <p:cNvSpPr/>
          <p:nvPr/>
        </p:nvSpPr>
        <p:spPr>
          <a:xfrm flipH="1">
            <a:off x="12200953" y="8057958"/>
            <a:ext cx="632198" cy="1134479"/>
          </a:xfrm>
          <a:prstGeom prst="rightBrace">
            <a:avLst>
              <a:gd name="adj1" fmla="val 8333"/>
              <a:gd name="adj2" fmla="val 78252"/>
            </a:avLst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C258A-13A5-E801-4FA2-553733FFA916}"/>
              </a:ext>
            </a:extLst>
          </p:cNvPr>
          <p:cNvSpPr txBox="1"/>
          <p:nvPr/>
        </p:nvSpPr>
        <p:spPr>
          <a:xfrm>
            <a:off x="1600200" y="2590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2581C-8048-4D81-BFCD-7F748D368E8E}"/>
              </a:ext>
            </a:extLst>
          </p:cNvPr>
          <p:cNvSpPr txBox="1"/>
          <p:nvPr/>
        </p:nvSpPr>
        <p:spPr>
          <a:xfrm>
            <a:off x="4724400" y="25527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</p:spTree>
    <p:extLst>
      <p:ext uri="{BB962C8B-B14F-4D97-AF65-F5344CB8AC3E}">
        <p14:creationId xmlns:p14="http://schemas.microsoft.com/office/powerpoint/2010/main" val="202353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50650A-B634-1A9F-6AA4-E6D501B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DPOP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6E722-95CA-23DB-5BC5-2F5EB693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4</a:t>
            </a:fld>
            <a:endParaRPr lang="nl-NL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5568092A-E857-2CD0-B569-5EA844A8F98A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r>
              <a:rPr lang="en-US" dirty="0"/>
              <a:t>Fixes </a:t>
            </a:r>
            <a:r>
              <a:rPr lang="en-US" dirty="0">
                <a:hlinkClick r:id="rId2"/>
              </a:rPr>
              <a:t>#65</a:t>
            </a:r>
            <a:endParaRPr lang="en-US" dirty="0"/>
          </a:p>
          <a:p>
            <a:r>
              <a:rPr lang="en-US" b="1" dirty="0"/>
              <a:t>Use case: </a:t>
            </a:r>
            <a:r>
              <a:rPr lang="en-US" b="1" dirty="0" err="1"/>
              <a:t>DPoP</a:t>
            </a:r>
            <a:r>
              <a:rPr lang="en-US" b="1" dirty="0"/>
              <a:t> - Demonstrating Proof-of-Possession (RFC 9449) #65 </a:t>
            </a:r>
          </a:p>
          <a:p>
            <a:r>
              <a:rPr lang="en-US" dirty="0">
                <a:hlinkClick r:id="rId3"/>
              </a:rPr>
              <a:t>DPoP</a:t>
            </a:r>
            <a:r>
              <a:rPr lang="en-US" dirty="0"/>
              <a:t>, or Demonstrating Proof of Possession, is an extension that describes a technique to cryptographically bind access tokens to a particular client when they are issued. This is one of many attempts at improving the security of </a:t>
            </a:r>
            <a:r>
              <a:rPr lang="en-US" dirty="0">
                <a:hlinkClick r:id="rId4"/>
              </a:rPr>
              <a:t>Bearer Tokens</a:t>
            </a:r>
            <a:r>
              <a:rPr lang="en-US" dirty="0"/>
              <a:t> by requiring the application using the token to prove possession of the same private key that was used to obtain the token.</a:t>
            </a:r>
          </a:p>
          <a:p>
            <a:r>
              <a:rPr lang="en-US" dirty="0"/>
              <a:t>See Also:</a:t>
            </a:r>
          </a:p>
          <a:p>
            <a:r>
              <a:rPr lang="en-US" dirty="0"/>
              <a:t>[RFC 8705: Mutual TLS](https://</a:t>
            </a:r>
            <a:r>
              <a:rPr lang="en-US" dirty="0" err="1"/>
              <a:t>oauth.net</a:t>
            </a:r>
            <a:r>
              <a:rPr lang="en-US" dirty="0"/>
              <a:t>/2/</a:t>
            </a:r>
            <a:r>
              <a:rPr lang="en-US" dirty="0" err="1"/>
              <a:t>mtls</a:t>
            </a:r>
            <a:r>
              <a:rPr lang="en-US" dirty="0"/>
              <a:t>/) [Draft: HTTP Signatures](https://</a:t>
            </a:r>
            <a:r>
              <a:rPr lang="en-US" dirty="0" err="1"/>
              <a:t>oauth.net</a:t>
            </a:r>
            <a:r>
              <a:rPr lang="en-US" dirty="0"/>
              <a:t>/http-signatures/) </a:t>
            </a:r>
          </a:p>
          <a:p>
            <a:endParaRPr lang="en-NL" dirty="0"/>
          </a:p>
          <a:p>
            <a:r>
              <a:rPr lang="en-NL" dirty="0"/>
              <a:t>Alexander</a:t>
            </a:r>
          </a:p>
          <a:p>
            <a:r>
              <a:rPr lang="en-US" dirty="0" err="1"/>
              <a:t>Verwijzing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draft </a:t>
            </a:r>
            <a:r>
              <a:rPr lang="en-US" dirty="0" err="1"/>
              <a:t>wijzigen</a:t>
            </a:r>
            <a:r>
              <a:rPr lang="en-US" dirty="0"/>
              <a:t> tot RFC 9779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F8248-93BE-87C1-B7A3-FDBA6758F310}"/>
              </a:ext>
            </a:extLst>
          </p:cNvPr>
          <p:cNvSpPr txBox="1"/>
          <p:nvPr/>
        </p:nvSpPr>
        <p:spPr>
          <a:xfrm>
            <a:off x="4953000" y="25908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NL" sz="2400" dirty="0" err="1"/>
          </a:p>
        </p:txBody>
      </p:sp>
    </p:spTree>
    <p:extLst>
      <p:ext uri="{BB962C8B-B14F-4D97-AF65-F5344CB8AC3E}">
        <p14:creationId xmlns:p14="http://schemas.microsoft.com/office/powerpoint/2010/main" val="286448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A706-1EB4-B431-D066-EAF446AA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NL" dirty="0"/>
              <a:t>as wordt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C8D03-DA97-2055-8E6F-6ABC9472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D27E0CF-6570-B4BF-5FEB-9727EBD7E07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NL" dirty="0"/>
              <a:t>ranch is </a:t>
            </a:r>
            <a:r>
              <a:rPr lang="en-US" dirty="0">
                <a:hlinkClick r:id="rId2"/>
              </a:rPr>
              <a:t>https://github.com/Logius-standaarden/OAuth-NL-profiel/tree/RFC-DPoP</a:t>
            </a:r>
            <a:endParaRPr lang="en-US" dirty="0"/>
          </a:p>
          <a:p>
            <a:r>
              <a:rPr lang="en-US" dirty="0">
                <a:hlinkClick r:id="rId3"/>
              </a:rPr>
              <a:t>Repo met concepten: https://github.com/Logius-standaarden/Publicatie-Preview</a:t>
            </a:r>
            <a:endParaRPr lang="en-US" dirty="0"/>
          </a:p>
          <a:p>
            <a:r>
              <a:rPr lang="en-US" dirty="0">
                <a:hlinkClick r:id="rId4"/>
              </a:rPr>
              <a:t>Pagina met concepten: https://logius-standaarden.github.io/Publicatie-Preview/</a:t>
            </a:r>
            <a:endParaRPr lang="en-US" dirty="0"/>
          </a:p>
          <a:p>
            <a:endParaRPr lang="en-US" dirty="0"/>
          </a:p>
          <a:p>
            <a:r>
              <a:rPr lang="en-US" dirty="0"/>
              <a:t>W</a:t>
            </a:r>
            <a:r>
              <a:rPr lang="en-NL" dirty="0"/>
              <a:t>ordt:</a:t>
            </a:r>
          </a:p>
          <a:p>
            <a:r>
              <a:rPr lang="en-US" dirty="0">
                <a:hlinkClick r:id="rId5"/>
              </a:rPr>
              <a:t>https://logius-standaarden.github.io/Publicatie-Preview/OAuth-NL-profiel/RFC-DPoP/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2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35F1-EBC1-9654-D1D8-12C4A012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E2488-BB14-4F92-F31E-46E61A9C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6</a:t>
            </a:fld>
            <a:endParaRPr lang="nl-NL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7890C2F-8BC2-F15F-0342-73F1C901691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D1C2D-65E2-F89C-E50F-F86018BC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8" y="204578"/>
            <a:ext cx="12193588" cy="12934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D2466-5306-1EAB-D0F1-96C3E8BE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526" y="1360826"/>
            <a:ext cx="12412113" cy="97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0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566AE-2AB9-B480-61B4-65F97010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5A9DB17-5D01-96C0-D2E3-A01D8925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7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6A0B474-E857-4411-9FB7-4FAAC0514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9A39D9C-5F15-E26B-A088-7037CF596D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504" y="3726000"/>
            <a:ext cx="7545414" cy="7740564"/>
          </a:xfrm>
        </p:spPr>
        <p:txBody>
          <a:bodyPr/>
          <a:lstStyle/>
          <a:p>
            <a:r>
              <a:rPr lang="nl-NL" dirty="0"/>
              <a:t>Wijzigingsverzoeken</a:t>
            </a:r>
          </a:p>
          <a:p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EC85CC-2026-787B-E644-B9F8B03C20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313566" y="3726000"/>
            <a:ext cx="1028686" cy="774056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2E17A8-7298-4EBD-B5E5-BF91CD0808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NL" dirty="0">
                <a:highlight>
                  <a:srgbClr val="00FF00"/>
                </a:highlight>
              </a:rPr>
              <a:t># 68 </a:t>
            </a:r>
            <a:r>
              <a:rPr lang="nl-NL" dirty="0"/>
              <a:t>-  </a:t>
            </a:r>
            <a:r>
              <a:rPr lang="en-US" dirty="0">
                <a:hlinkClick r:id="rId2"/>
              </a:rPr>
              <a:t>POP en DPOP beter beschrijven</a:t>
            </a:r>
            <a:r>
              <a:rPr lang="en-US" dirty="0"/>
              <a:t> - </a:t>
            </a:r>
            <a:r>
              <a:rPr lang="nl-NL" dirty="0">
                <a:hlinkClick r:id="rId2"/>
              </a:rPr>
              <a:t>https://github.com/Logius-standaarden/OAuth-NL-profiel/pull/68</a:t>
            </a:r>
            <a:endParaRPr lang="nl-NL" dirty="0"/>
          </a:p>
          <a:p>
            <a:r>
              <a:rPr lang="nl-NL" dirty="0">
                <a:highlight>
                  <a:srgbClr val="EEA966"/>
                </a:highlight>
              </a:rPr>
              <a:t>#69 </a:t>
            </a:r>
            <a:r>
              <a:rPr lang="nl-NL" dirty="0"/>
              <a:t>- </a:t>
            </a:r>
            <a:r>
              <a:rPr lang="en-US" dirty="0">
                <a:hlinkClick r:id="rId3"/>
              </a:rPr>
              <a:t>token exchange addition</a:t>
            </a:r>
            <a:r>
              <a:rPr lang="en-US" dirty="0"/>
              <a:t> - 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https://github.com/Logius-standaarden/OAuth-NL-profiel/pull/69</a:t>
            </a:r>
            <a:endParaRPr lang="nl-NL" dirty="0"/>
          </a:p>
          <a:p>
            <a:r>
              <a:rPr lang="nl-NL" dirty="0"/>
              <a:t>#71 - </a:t>
            </a:r>
            <a:r>
              <a:rPr lang="en-US" dirty="0">
                <a:hlinkClick r:id="rId4"/>
              </a:rPr>
              <a:t>Update Authorization Server Profile.md</a:t>
            </a:r>
            <a:r>
              <a:rPr lang="en-US" dirty="0"/>
              <a:t> - </a:t>
            </a:r>
            <a:r>
              <a:rPr lang="nl-NL" dirty="0">
                <a:hlinkClick r:id="rId4"/>
              </a:rPr>
              <a:t>https://github.com/Logius-standaarden/OAuth-NL-profiel/pull/71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044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9A5A84-0758-BB07-4209-5C11C018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Token exchange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C37E1-20B7-598D-A4F3-436CBDD5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8</a:t>
            </a:fld>
            <a:endParaRPr lang="nl-NL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BAE34D0C-DC66-202F-55BF-3B4BFF79DB6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r>
              <a:rPr lang="en-NL" dirty="0"/>
              <a:t>Wordt:</a:t>
            </a:r>
          </a:p>
          <a:p>
            <a:r>
              <a:rPr lang="en-US" dirty="0">
                <a:hlinkClick r:id="rId2"/>
              </a:rPr>
              <a:t>https://logius-standaarden.github.io/Publicatie-Preview/OAuth-NL-profiel/Token_Exhange/#authorization-server-profile</a:t>
            </a:r>
            <a:endParaRPr lang="en-NL" dirty="0"/>
          </a:p>
          <a:p>
            <a:endParaRPr lang="en-NL" dirty="0"/>
          </a:p>
          <a:p>
            <a:endParaRPr lang="en-NL" dirty="0"/>
          </a:p>
          <a:p>
            <a:r>
              <a:rPr lang="en-US" dirty="0"/>
              <a:t>W</a:t>
            </a:r>
            <a:r>
              <a:rPr lang="en-NL" dirty="0"/>
              <a:t>as:</a:t>
            </a:r>
          </a:p>
          <a:p>
            <a:r>
              <a:rPr lang="en-US" dirty="0">
                <a:hlinkClick r:id="rId3"/>
              </a:rPr>
              <a:t>https://gitdocumentatie.logius.nl/publicatie/api/oauth/v1.1.0/#authorization-server-profile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402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Token exchange</a:t>
            </a:r>
            <a:br>
              <a:rPr lang="nl-NL" dirty="0"/>
            </a:br>
            <a:r>
              <a:rPr lang="nl-NL" dirty="0"/>
              <a:t>en </a:t>
            </a:r>
            <a:r>
              <a:rPr lang="nl-NL" dirty="0" err="1"/>
              <a:t>assurance</a:t>
            </a:r>
            <a:r>
              <a:rPr lang="nl-NL" dirty="0"/>
              <a:t> levels van </a:t>
            </a:r>
            <a:r>
              <a:rPr lang="nl-NL" dirty="0" err="1"/>
              <a:t>identity</a:t>
            </a:r>
            <a:r>
              <a:rPr lang="nl-NL" dirty="0"/>
              <a:t> attributen.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821477" y="10241281"/>
            <a:ext cx="11147699" cy="263612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/>
              <a:t>OAuth</a:t>
            </a:r>
            <a:r>
              <a:rPr lang="nl-NL" dirty="0"/>
              <a:t> token exchange</a:t>
            </a:r>
          </a:p>
          <a:p>
            <a:r>
              <a:rPr lang="nl-NL" dirty="0"/>
              <a:t>Interoperabiliteit met </a:t>
            </a:r>
            <a:r>
              <a:rPr lang="nl-NL" dirty="0" err="1"/>
              <a:t>DigiD</a:t>
            </a:r>
            <a:r>
              <a:rPr lang="nl-NL" dirty="0"/>
              <a:t>, </a:t>
            </a:r>
            <a:r>
              <a:rPr lang="nl-NL" dirty="0" err="1"/>
              <a:t>eHerkenning</a:t>
            </a:r>
            <a:r>
              <a:rPr lang="nl-NL" dirty="0"/>
              <a:t> en </a:t>
            </a:r>
            <a:r>
              <a:rPr lang="nl-NL" dirty="0" err="1"/>
              <a:t>SSOnrijk</a:t>
            </a:r>
            <a:endParaRPr lang="nl-NL" dirty="0"/>
          </a:p>
          <a:p>
            <a:r>
              <a:rPr lang="nl-NL" dirty="0"/>
              <a:t>Toelichting bij </a:t>
            </a:r>
            <a:r>
              <a:rPr lang="nl-NL" dirty="0" err="1"/>
              <a:t>authorization</a:t>
            </a:r>
            <a:r>
              <a:rPr lang="nl-NL" dirty="0"/>
              <a:t> code flow.</a:t>
            </a:r>
          </a:p>
          <a:p>
            <a:r>
              <a:rPr lang="nl-NL" dirty="0"/>
              <a:t>Identity Assurance (draft)</a:t>
            </a:r>
          </a:p>
        </p:txBody>
      </p:sp>
    </p:spTree>
    <p:extLst>
      <p:ext uri="{BB962C8B-B14F-4D97-AF65-F5344CB8AC3E}">
        <p14:creationId xmlns:p14="http://schemas.microsoft.com/office/powerpoint/2010/main" val="296347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1112</Words>
  <Application>Microsoft Macintosh PowerPoint</Application>
  <PresentationFormat>Custom</PresentationFormat>
  <Paragraphs>147</Paragraphs>
  <Slides>18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Verdana</vt:lpstr>
      <vt:lpstr>Wingdings</vt:lpstr>
      <vt:lpstr>Office Theme</vt:lpstr>
      <vt:lpstr>TO Oauth 09-01-2025</vt:lpstr>
      <vt:lpstr>PowerPoint Presentation</vt:lpstr>
      <vt:lpstr>PowerPoint Presentation</vt:lpstr>
      <vt:lpstr>DPOP</vt:lpstr>
      <vt:lpstr>Was wordt</vt:lpstr>
      <vt:lpstr>PowerPoint Presentation</vt:lpstr>
      <vt:lpstr>PowerPoint Presentation</vt:lpstr>
      <vt:lpstr>Token exchange</vt:lpstr>
      <vt:lpstr>Token exchange en assurance levels van identity attributen.</vt:lpstr>
      <vt:lpstr>PowerPoint Presentation</vt:lpstr>
      <vt:lpstr>PowerPoint Presentation</vt:lpstr>
      <vt:lpstr>PowerPoint Presentation</vt:lpstr>
      <vt:lpstr>PowerPoint Presentation</vt:lpstr>
      <vt:lpstr>Update Authorization Server Profile.md #71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Martin van der Plas</cp:lastModifiedBy>
  <cp:revision>247</cp:revision>
  <dcterms:created xsi:type="dcterms:W3CDTF">2021-08-25T10:40:13Z</dcterms:created>
  <dcterms:modified xsi:type="dcterms:W3CDTF">2025-01-09T08:52:58Z</dcterms:modified>
</cp:coreProperties>
</file>